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691" r:id="rId3"/>
    <p:sldId id="741" r:id="rId4"/>
    <p:sldId id="742" r:id="rId6"/>
    <p:sldId id="743" r:id="rId7"/>
    <p:sldId id="744" r:id="rId8"/>
    <p:sldId id="745" r:id="rId9"/>
    <p:sldId id="746" r:id="rId10"/>
    <p:sldId id="747" r:id="rId11"/>
    <p:sldId id="748" r:id="rId12"/>
    <p:sldId id="749" r:id="rId13"/>
    <p:sldId id="750" r:id="rId14"/>
    <p:sldId id="751" r:id="rId15"/>
    <p:sldId id="752" r:id="rId16"/>
    <p:sldId id="753" r:id="rId17"/>
    <p:sldId id="754" r:id="rId18"/>
    <p:sldId id="755" r:id="rId19"/>
    <p:sldId id="756" r:id="rId20"/>
    <p:sldId id="757" r:id="rId21"/>
    <p:sldId id="758" r:id="rId22"/>
    <p:sldId id="759" r:id="rId23"/>
    <p:sldId id="760" r:id="rId24"/>
    <p:sldId id="761" r:id="rId25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王学华" initials="王" lastIdx="2" clrIdx="0"/>
  <p:cmAuthor id="2" name="x" initials="x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563"/>
    <a:srgbClr val="268295"/>
    <a:srgbClr val="2C94A4"/>
    <a:srgbClr val="CC944A"/>
    <a:srgbClr val="73361E"/>
    <a:srgbClr val="E8E8E8"/>
    <a:srgbClr val="DBDADA"/>
    <a:srgbClr val="F4C199"/>
    <a:srgbClr val="F2EDD9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6602" autoAdjust="0"/>
  </p:normalViewPr>
  <p:slideViewPr>
    <p:cSldViewPr>
      <p:cViewPr>
        <p:scale>
          <a:sx n="70" d="100"/>
          <a:sy n="70" d="100"/>
        </p:scale>
        <p:origin x="-2814" y="-828"/>
      </p:cViewPr>
      <p:guideLst>
        <p:guide orient="horz" pos="1715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9" Type="http://schemas.openxmlformats.org/officeDocument/2006/relationships/commentAuthors" Target="commentAuthors.xml"/><Relationship Id="rId28" Type="http://schemas.openxmlformats.org/officeDocument/2006/relationships/tableStyles" Target="tableStyles.xml"/><Relationship Id="rId27" Type="http://schemas.openxmlformats.org/officeDocument/2006/relationships/viewProps" Target="viewProps.xml"/><Relationship Id="rId26" Type="http://schemas.openxmlformats.org/officeDocument/2006/relationships/presProps" Target="presProps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84569-21ED-4B31-A799-4186252CD7A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D6C968-7138-4A48-B9DD-5BE4A98B29F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miter/>
          </a:ln>
        </p:spPr>
      </p:sp>
      <p:sp>
        <p:nvSpPr>
          <p:cNvPr id="11266" name="备注占位符 2"/>
          <p:cNvSpPr>
            <a:spLocks noGrp="1"/>
          </p:cNvSpPr>
          <p:nvPr>
            <p:ph type="body"/>
          </p:nvPr>
        </p:nvSpPr>
        <p:spPr/>
        <p:txBody>
          <a:bodyPr lIns="91440" tIns="45720" rIns="91440" bIns="45720" anchor="t" anchorCtr="0"/>
          <a:p>
            <a:pPr lvl="0">
              <a:spcBef>
                <a:spcPct val="0"/>
              </a:spcBef>
            </a:pPr>
            <a:endParaRPr lang="zh-CN" altLang="en-US"/>
          </a:p>
        </p:txBody>
      </p:sp>
      <p:sp>
        <p:nvSpPr>
          <p:cNvPr id="11267" name="灯片编号占位符 3"/>
          <p:cNvSpPr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b" anchorCtr="0"/>
          <a:p>
            <a:pPr lvl="0" algn="r"/>
            <a:fld id="{9A0DB2DC-4C9A-4742-B13C-FB6460FD3503}" type="slidenum">
              <a:rPr lang="zh-CN" altLang="en-US" sz="1200">
                <a:latin typeface="Arial" panose="020B0604020202020204" pitchFamily="34" charset="0"/>
              </a:rPr>
            </a:fld>
            <a:endParaRPr lang="zh-CN" altLang="en-US" sz="12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video" Target="NULL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hes a pirate_465021.mp3">
            <a:hlinkClick r:id="" action="ppaction://media"/>
          </p:cNvPr>
          <p:cNvPicPr>
            <a:picLocks noChangeAspect="1"/>
          </p:cNvPicPr>
          <p:nvPr userDrawn="1">
            <a:videoFile r:link="rId2"/>
          </p:nvPr>
        </p:nvPicPr>
        <p:blipFill>
          <a:blip r:embed="rId3" cstate="print"/>
          <a:stretch>
            <a:fillRect/>
          </a:stretch>
        </p:blipFill>
        <p:spPr>
          <a:xfrm>
            <a:off x="-602029" y="-321568"/>
            <a:ext cx="321568" cy="3215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 numSld="999">
                <p:cTn id="7" repeatCount="indefinite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8"/>
                </p:tgtEl>
              </p:cMediaNode>
            </p:video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370840" y="6885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70840" y="1807846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140530" y="243205"/>
            <a:ext cx="4054799" cy="537573"/>
            <a:chOff x="170372" y="457199"/>
            <a:chExt cx="4054799" cy="716764"/>
          </a:xfrm>
        </p:grpSpPr>
        <p:pic>
          <p:nvPicPr>
            <p:cNvPr id="1026" name="Picture 2" descr="D:\我的文档\My Pictures\医院院徽  logo.png医院院徽  logo"/>
            <p:cNvPicPr>
              <a:picLocks noChangeAspect="1" noChangeArrowheads="1"/>
            </p:cNvPicPr>
            <p:nvPr/>
          </p:nvPicPr>
          <p:blipFill>
            <a:blip r:embed="rId1" cstate="print"/>
            <a:srcRect/>
            <a:stretch>
              <a:fillRect/>
            </a:stretch>
          </p:blipFill>
          <p:spPr bwMode="auto">
            <a:xfrm>
              <a:off x="675832" y="457199"/>
              <a:ext cx="465455" cy="6146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" name="Picture 3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0372" y="457199"/>
              <a:ext cx="469265" cy="6146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4" name="矩形 3"/>
            <p:cNvSpPr/>
            <p:nvPr/>
          </p:nvSpPr>
          <p:spPr>
            <a:xfrm>
              <a:off x="1233606" y="669907"/>
              <a:ext cx="2991565" cy="504056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dist"/>
              <a:r>
                <a:rPr lang="zh-CN" altLang="en-US" sz="1400" b="1" dirty="0" smtClean="0">
                  <a:solidFill>
                    <a:srgbClr val="268295"/>
                  </a:solidFill>
                  <a:latin typeface="幼圆" panose="02010509060101010101" charset="-122"/>
                  <a:ea typeface="幼圆" panose="02010509060101010101" charset="-122"/>
                </a:rPr>
                <a:t>宜宾市第一人民医院</a:t>
              </a:r>
              <a:endParaRPr lang="zh-CN" altLang="en-US" b="1" dirty="0" smtClean="0">
                <a:solidFill>
                  <a:srgbClr val="268295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dist"/>
              <a:r>
                <a:rPr lang="zh-CN" altLang="en-US" sz="1000" b="1" dirty="0" smtClean="0">
                  <a:solidFill>
                    <a:srgbClr val="268295"/>
                  </a:solidFill>
                  <a:latin typeface="微软雅黑" panose="020B0503020204020204" charset="-122"/>
                  <a:ea typeface="微软雅黑" panose="020B0503020204020204" charset="-122"/>
                </a:rPr>
                <a:t>THE FIRST PEOPLE’S HOSPITAL OF YIBIN</a:t>
              </a:r>
              <a:endParaRPr lang="zh-CN" altLang="en-US" b="1" dirty="0" smtClean="0">
                <a:solidFill>
                  <a:srgbClr val="268295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  <a:p>
              <a:pPr algn="dist"/>
              <a:endParaRPr lang="zh-CN" altLang="en-US" b="1" dirty="0" smtClean="0">
                <a:solidFill>
                  <a:srgbClr val="268295"/>
                </a:solidFill>
                <a:latin typeface="微软雅黑" panose="020B0503020204020204" charset="-122"/>
                <a:ea typeface="微软雅黑" panose="020B0503020204020204" charset="-122"/>
              </a:endParaRPr>
            </a:p>
          </p:txBody>
        </p:sp>
      </p:grpSp>
      <p:sp>
        <p:nvSpPr>
          <p:cNvPr id="12" name="标题 1"/>
          <p:cNvSpPr txBox="1"/>
          <p:nvPr/>
        </p:nvSpPr>
        <p:spPr>
          <a:xfrm>
            <a:off x="2540" y="1047115"/>
            <a:ext cx="9103995" cy="128968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4400" b="1" i="0" u="none" strike="noStrike" kern="1200" cap="none" spc="225" normalizeH="0" baseline="0" noProof="0" dirty="0" smtClean="0">
                <a:ln w="3175" cmpd="sng">
                  <a:solidFill>
                    <a:srgbClr val="FFFF99"/>
                  </a:solidFill>
                  <a:prstDash val="solid"/>
                  <a:miter lim="800000"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+mj-cs"/>
              </a:rPr>
              <a:t>临床试验项目会议审查主要研究者汇报模板</a:t>
            </a:r>
            <a:endParaRPr kumimoji="0" lang="zh-CN" altLang="en-US" sz="44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3" name="文本框 4"/>
          <p:cNvSpPr txBox="1">
            <a:spLocks noChangeArrowheads="1"/>
          </p:cNvSpPr>
          <p:nvPr/>
        </p:nvSpPr>
        <p:spPr bwMode="auto">
          <a:xfrm>
            <a:off x="2000251" y="2830116"/>
            <a:ext cx="4860131" cy="152273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68580" tIns="34290" rIns="68580" bIns="34290">
            <a:spAutoFit/>
          </a:bodyPr>
          <a:lstStyle/>
          <a:p>
            <a:pPr algn="ctr" eaLnBrk="1" hangingPunct="1">
              <a:lnSpc>
                <a:spcPct val="150000"/>
              </a:lnSpc>
            </a:pPr>
            <a:r>
              <a:rPr lang="zh-CN" altLang="en-US" sz="21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宜宾市第一人</a:t>
            </a:r>
            <a:r>
              <a:rPr lang="zh-CN" altLang="en-US" sz="2100" b="1" dirty="0">
                <a:solidFill>
                  <a:srgbClr val="17375E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民医院</a:t>
            </a:r>
            <a:endParaRPr lang="en-US" altLang="zh-CN" sz="2100" b="1" dirty="0">
              <a:solidFill>
                <a:srgbClr val="17375E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zh-CN" altLang="en-US" sz="2100" b="1" dirty="0">
                <a:solidFill>
                  <a:srgbClr val="17375E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汇报人</a:t>
            </a:r>
            <a:r>
              <a:rPr lang="zh-CN" altLang="en-US" sz="21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：</a:t>
            </a:r>
            <a:endParaRPr lang="zh-CN" altLang="en-US" sz="2100" b="1" dirty="0" smtClean="0">
              <a:solidFill>
                <a:srgbClr val="17375E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  <a:p>
            <a:pPr algn="ctr" eaLnBrk="1" hangingPunct="1">
              <a:lnSpc>
                <a:spcPct val="150000"/>
              </a:lnSpc>
            </a:pPr>
            <a:r>
              <a:rPr lang="en-US" altLang="zh-CN" sz="2100" b="1" dirty="0" smtClean="0">
                <a:solidFill>
                  <a:srgbClr val="17375E"/>
                </a:solidFill>
                <a:latin typeface="Times New Roman" panose="02020603050405020304" pitchFamily="18" charset="0"/>
                <a:ea typeface="微软雅黑" panose="020B0503020204020204" charset="-122"/>
                <a:cs typeface="Times New Roman" panose="02020603050405020304" pitchFamily="18" charset="0"/>
              </a:rPr>
              <a:t>2021.2.4</a:t>
            </a:r>
            <a:endParaRPr lang="en-US" altLang="zh-CN" sz="2100" b="1" dirty="0">
              <a:solidFill>
                <a:srgbClr val="17375E"/>
              </a:solidFill>
              <a:latin typeface="Times New Roman" panose="02020603050405020304" pitchFamily="18" charset="0"/>
              <a:ea typeface="微软雅黑" panose="020B050302020402020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126039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19458" name="标题 1"/>
          <p:cNvSpPr txBox="1"/>
          <p:nvPr/>
        </p:nvSpPr>
        <p:spPr>
          <a:xfrm>
            <a:off x="1428750" y="587375"/>
            <a:ext cx="66294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           安慰剂组的必要性及安全性</a:t>
            </a:r>
            <a:endParaRPr lang="zh-CN" altLang="en-US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771650" y="1271905"/>
          <a:ext cx="5657850" cy="3202305"/>
        </p:xfrm>
        <a:graphic>
          <a:graphicData uri="http://schemas.openxmlformats.org/drawingml/2006/table">
            <a:tbl>
              <a:tblPr/>
              <a:tblGrid>
                <a:gridCol w="2800350"/>
                <a:gridCol w="2857500"/>
              </a:tblGrid>
              <a:tr h="2514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使用安慰剂的必要性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安慰剂组的</a:t>
                      </a:r>
                      <a:r>
                        <a:rPr lang="zh-CN" altLang="en-US" sz="1200" b="1">
                          <a:ln>
                            <a:noFill/>
                          </a:ln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安全</a:t>
                      </a: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保护及相关补偿措施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0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9471" name="AutoShape 5"/>
          <p:cNvCxnSpPr/>
          <p:nvPr/>
        </p:nvCxnSpPr>
        <p:spPr>
          <a:xfrm>
            <a:off x="2228850" y="1044575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9473" name="灯片编号占位符 3"/>
          <p:cNvSpPr>
            <a:spLocks noGrp="1"/>
          </p:cNvSpPr>
          <p:nvPr/>
        </p:nvSpPr>
        <p:spPr>
          <a:xfrm>
            <a:off x="7830741" y="5380831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1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126039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20482" name="标题 1"/>
          <p:cNvSpPr txBox="1"/>
          <p:nvPr/>
        </p:nvSpPr>
        <p:spPr>
          <a:xfrm>
            <a:off x="1428750" y="587375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           药物</a:t>
            </a:r>
            <a:r>
              <a:rPr lang="en-US" altLang="zh-CN" b="1">
                <a:latin typeface="微软雅黑" panose="020B0503020204020204" charset="-122"/>
                <a:ea typeface="微软雅黑" panose="020B0503020204020204" charset="-122"/>
              </a:rPr>
              <a:t>/</a:t>
            </a:r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器械的介绍</a:t>
            </a:r>
            <a:endParaRPr lang="zh-CN" altLang="en-US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714500" y="1424385"/>
          <a:ext cx="5657850" cy="3135630"/>
        </p:xfrm>
        <a:graphic>
          <a:graphicData uri="http://schemas.openxmlformats.org/drawingml/2006/table">
            <a:tbl>
              <a:tblPr/>
              <a:tblGrid>
                <a:gridCol w="1187450"/>
                <a:gridCol w="2241550"/>
                <a:gridCol w="2228850"/>
              </a:tblGrid>
              <a:tr h="255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charset="0"/>
                        <a:buNone/>
                      </a:pP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charset="0"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试验药物</a:t>
                      </a:r>
                      <a:r>
                        <a:rPr kumimoji="0" lang="en-US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/</a:t>
                      </a: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器械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charset="0"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对照药物</a:t>
                      </a:r>
                      <a:r>
                        <a:rPr kumimoji="0" lang="en-US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/</a:t>
                      </a: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器械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药物</a:t>
                      </a:r>
                      <a:r>
                        <a:rPr kumimoji="0" lang="en-US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/</a:t>
                      </a: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器械名称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有效成份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1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GB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生产单位</a:t>
                      </a:r>
                      <a:endParaRPr kumimoji="0" lang="zh-CN" altLang="en-GB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GB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黑体" panose="02010609060101010101" pitchFamily="49" charset="-122"/>
                        <a:cs typeface="黑体" panose="02010609060101010101" pitchFamily="49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规    格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使用剂量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590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1" i="1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作用机理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适应症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4874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0521" name="AutoShape 5"/>
          <p:cNvCxnSpPr/>
          <p:nvPr/>
        </p:nvCxnSpPr>
        <p:spPr>
          <a:xfrm>
            <a:off x="2228850" y="1044575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0523" name="灯片编号占位符 3"/>
          <p:cNvSpPr>
            <a:spLocks noGrp="1"/>
          </p:cNvSpPr>
          <p:nvPr/>
        </p:nvSpPr>
        <p:spPr>
          <a:xfrm>
            <a:off x="7830741" y="5380831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5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054284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21506" name="标题 1"/>
          <p:cNvSpPr txBox="1"/>
          <p:nvPr/>
        </p:nvSpPr>
        <p:spPr>
          <a:xfrm>
            <a:off x="1428750" y="515620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           受试者招募</a:t>
            </a:r>
            <a:endParaRPr lang="zh-CN" altLang="en-US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543050" y="1430020"/>
          <a:ext cx="6115050" cy="3202305"/>
        </p:xfrm>
        <a:graphic>
          <a:graphicData uri="http://schemas.openxmlformats.org/drawingml/2006/table">
            <a:tbl>
              <a:tblPr/>
              <a:tblGrid>
                <a:gridCol w="1576705"/>
                <a:gridCol w="1996440"/>
                <a:gridCol w="2541905"/>
              </a:tblGrid>
              <a:tr h="2514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招募方式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招募广告投放模式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招募广告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0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（样图）</a:t>
                      </a: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1522" name="AutoShape 5"/>
          <p:cNvCxnSpPr/>
          <p:nvPr/>
        </p:nvCxnSpPr>
        <p:spPr>
          <a:xfrm>
            <a:off x="2200275" y="972820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1524" name="灯片编号占位符 3"/>
          <p:cNvSpPr>
            <a:spLocks noGrp="1"/>
          </p:cNvSpPr>
          <p:nvPr/>
        </p:nvSpPr>
        <p:spPr>
          <a:xfrm>
            <a:off x="7830741" y="530907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2529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054284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22530" name="标题 1"/>
          <p:cNvSpPr txBox="1"/>
          <p:nvPr/>
        </p:nvSpPr>
        <p:spPr>
          <a:xfrm>
            <a:off x="1428750" y="515620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           入排标准，中途退出标准</a:t>
            </a:r>
            <a:endParaRPr lang="zh-CN" altLang="en-US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543050" y="1430020"/>
          <a:ext cx="6115050" cy="3202305"/>
        </p:xfrm>
        <a:graphic>
          <a:graphicData uri="http://schemas.openxmlformats.org/drawingml/2006/table">
            <a:tbl>
              <a:tblPr/>
              <a:tblGrid>
                <a:gridCol w="1943100"/>
                <a:gridCol w="2286000"/>
                <a:gridCol w="1885950"/>
              </a:tblGrid>
              <a:tr h="2514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入选标准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排除标准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中途退出标准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50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2546" name="AutoShape 5"/>
          <p:cNvCxnSpPr/>
          <p:nvPr/>
        </p:nvCxnSpPr>
        <p:spPr>
          <a:xfrm>
            <a:off x="2228850" y="972820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2548" name="灯片编号占位符 3"/>
          <p:cNvSpPr>
            <a:spLocks noGrp="1"/>
          </p:cNvSpPr>
          <p:nvPr/>
        </p:nvSpPr>
        <p:spPr>
          <a:xfrm>
            <a:off x="7830741" y="530907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13" name="标题 1"/>
          <p:cNvSpPr txBox="1"/>
          <p:nvPr/>
        </p:nvSpPr>
        <p:spPr bwMode="auto">
          <a:xfrm>
            <a:off x="1143000" y="2114550"/>
            <a:ext cx="6858000" cy="11025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fontAlgn="auto">
              <a:defRPr/>
            </a:pPr>
            <a:r>
              <a:rPr lang="zh-CN" altLang="en-US" sz="2700" b="1" kern="0" noProof="1" dirty="0">
                <a:solidFill>
                  <a:schemeClr val="tx2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微软雅黑" panose="020B0503020204020204" charset="-122"/>
                <a:ea typeface="微软雅黑" panose="020B0503020204020204" charset="-122"/>
                <a:cs typeface="+mj-cs"/>
              </a:rPr>
              <a:t>知情同意书介绍</a:t>
            </a:r>
            <a:endParaRPr lang="zh-CN" altLang="en-US" sz="2700" b="1" kern="0" noProof="1" dirty="0">
              <a:solidFill>
                <a:schemeClr val="tx2"/>
              </a:solidFill>
              <a:effectLst>
                <a:reflection blurRad="6350" stA="50000" endA="300" endPos="50000" dist="60007" dir="5400000" sy="-100000" algn="bl" rotWithShape="0"/>
              </a:effectLst>
              <a:latin typeface="微软雅黑" panose="020B0503020204020204" charset="-122"/>
              <a:ea typeface="微软雅黑" panose="020B0503020204020204" charset="-122"/>
              <a:cs typeface="+mj-cs"/>
            </a:endParaRPr>
          </a:p>
        </p:txBody>
      </p:sp>
      <p:pic>
        <p:nvPicPr>
          <p:cNvPr id="23555" name="图片 10" descr="未标题-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4914900"/>
            <a:ext cx="685800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557" name="灯片编号占位符 3"/>
          <p:cNvSpPr>
            <a:spLocks noGrp="1"/>
          </p:cNvSpPr>
          <p:nvPr/>
        </p:nvSpPr>
        <p:spPr>
          <a:xfrm>
            <a:off x="7830741" y="502205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内容占位符 6"/>
          <p:cNvSpPr>
            <a:spLocks noGrp="1"/>
          </p:cNvSpPr>
          <p:nvPr>
            <p:ph sz="half" idx="1"/>
          </p:nvPr>
        </p:nvSpPr>
        <p:spPr>
          <a:xfrm>
            <a:off x="1749029" y="1616393"/>
            <a:ext cx="2675334" cy="3367088"/>
          </a:xfrm>
        </p:spPr>
        <p:txBody>
          <a:bodyPr vert="horz" lIns="68580" tIns="34290" rIns="68580" bIns="34290" anchor="t" anchorCtr="0"/>
          <a:p>
            <a:pPr marL="0" indent="0" defTabSz="914400"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en-US" altLang="zh-CN" sz="1050" b="1" kern="1200">
                <a:latin typeface="+mn-lt"/>
                <a:ea typeface="+mn-ea"/>
                <a:cs typeface="+mn-cs"/>
              </a:rPr>
              <a:t>1</a:t>
            </a:r>
            <a:r>
              <a:rPr lang="zh-CN" altLang="en-US" sz="1050" b="1" kern="1200">
                <a:latin typeface="+mn-lt"/>
                <a:ea typeface="+mn-ea"/>
                <a:cs typeface="+mn-cs"/>
              </a:rPr>
              <a:t>、利用以往临床诊疗中获得的病历/生物标本的研究，申请免除知情同意</a:t>
            </a:r>
            <a:endParaRPr lang="zh-CN" altLang="en-US" sz="1050" kern="1200">
              <a:latin typeface="+mn-lt"/>
              <a:ea typeface="+mn-ea"/>
              <a:cs typeface="+mn-cs"/>
            </a:endParaRPr>
          </a:p>
          <a:p>
            <a:pPr marL="0" indent="0" defTabSz="914400"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zh-CN" altLang="en-US" sz="1050" kern="1200">
                <a:latin typeface="+mn-lt"/>
                <a:ea typeface="+mn-ea"/>
                <a:cs typeface="+mn-cs"/>
              </a:rPr>
              <a:t>□本研究使用的病历或生物标本是以往临床诊疗中获取的。</a:t>
            </a:r>
            <a:r>
              <a:rPr lang="zh-CN" altLang="en-US" sz="1050" kern="120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请说明（获取时间段：）</a:t>
            </a:r>
            <a:endParaRPr lang="zh-CN" altLang="en-US" sz="1050" kern="1200">
              <a:solidFill>
                <a:schemeClr val="accent2"/>
              </a:solidFill>
              <a:latin typeface="+mn-lt"/>
              <a:ea typeface="+mn-ea"/>
              <a:cs typeface="+mn-cs"/>
            </a:endParaRPr>
          </a:p>
          <a:p>
            <a:pPr marL="0" indent="0" defTabSz="914400"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zh-CN" altLang="en-US" sz="1050" kern="1200">
                <a:latin typeface="+mn-lt"/>
                <a:ea typeface="+mn-ea"/>
                <a:cs typeface="+mn-cs"/>
                <a:sym typeface="宋体" panose="02010600030101010101" pitchFamily="2" charset="-122"/>
              </a:rPr>
              <a:t>□本研究对受试者的风险不大于最小风险[ 最小风险（Minimal Risk）：指试验中预期风险的可能性和程度不大于日常生活、或进行常规体格检查或心理测试的风险。]</a:t>
            </a:r>
            <a:endParaRPr lang="zh-CN" altLang="en-US" sz="1050" kern="1200">
              <a:latin typeface="+mn-lt"/>
              <a:ea typeface="+mn-ea"/>
              <a:cs typeface="+mn-cs"/>
              <a:sym typeface="宋体" panose="02010600030101010101" pitchFamily="2" charset="-122"/>
            </a:endParaRPr>
          </a:p>
          <a:p>
            <a:pPr marL="0" indent="0" defTabSz="914400"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zh-CN" altLang="en-US" sz="1050" kern="1200">
                <a:latin typeface="+mn-lt"/>
                <a:ea typeface="+mn-ea"/>
                <a:cs typeface="+mn-cs"/>
                <a:sym typeface="宋体" panose="02010600030101010101" pitchFamily="2" charset="-122"/>
              </a:rPr>
              <a:t>□受试者的隐私和个人身份信息得到保护。</a:t>
            </a:r>
            <a:endParaRPr lang="zh-CN" altLang="en-US" sz="1050" kern="1200">
              <a:latin typeface="+mn-lt"/>
              <a:ea typeface="+mn-ea"/>
              <a:cs typeface="+mn-cs"/>
              <a:sym typeface="宋体" panose="02010600030101010101" pitchFamily="2" charset="-122"/>
            </a:endParaRPr>
          </a:p>
          <a:p>
            <a:pPr marL="0" indent="0" defTabSz="914400"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zh-CN" altLang="en-US" sz="1050" kern="1200">
                <a:latin typeface="+mn-lt"/>
                <a:ea typeface="+mn-ea"/>
                <a:cs typeface="+mn-cs"/>
                <a:sym typeface="宋体" panose="02010600030101010101" pitchFamily="2" charset="-122"/>
              </a:rPr>
              <a:t>□若规定需获取知情同意，研究将无法进行（病人有权知道其病历/标本可能用于研究，其拒绝或不同意参加研究，不是研究无法实施、免除知情同意的证据）</a:t>
            </a:r>
            <a:endParaRPr lang="zh-CN" altLang="en-US" sz="1050" kern="1200">
              <a:latin typeface="+mn-lt"/>
              <a:ea typeface="+mn-ea"/>
              <a:cs typeface="+mn-cs"/>
              <a:sym typeface="宋体" panose="02010600030101010101" pitchFamily="2" charset="-122"/>
            </a:endParaRPr>
          </a:p>
          <a:p>
            <a:pPr marL="0" indent="0" defTabSz="914400">
              <a:lnSpc>
                <a:spcPct val="80000"/>
              </a:lnSpc>
              <a:buSzTx/>
              <a:buFont typeface="Wingdings 2" pitchFamily="18" charset="2"/>
              <a:buNone/>
            </a:pPr>
            <a:r>
              <a:rPr lang="zh-CN" altLang="en-US" sz="1050" kern="1200">
                <a:latin typeface="+mn-lt"/>
                <a:ea typeface="+mn-ea"/>
                <a:cs typeface="+mn-cs"/>
                <a:sym typeface="宋体" panose="02010600030101010101" pitchFamily="2" charset="-122"/>
              </a:rPr>
              <a:t>□本研究不利用病人/受试者以前已明确地拒绝利用的医疗记录和标本</a:t>
            </a:r>
            <a:endParaRPr lang="zh-CN" altLang="en-US" sz="1050" kern="1200">
              <a:latin typeface="+mn-lt"/>
              <a:ea typeface="+mn-ea"/>
              <a:cs typeface="+mn-cs"/>
              <a:sym typeface="宋体" panose="02010600030101010101" pitchFamily="2" charset="-122"/>
            </a:endParaRPr>
          </a:p>
        </p:txBody>
      </p:sp>
      <p:sp>
        <p:nvSpPr>
          <p:cNvPr id="24578" name="内容占位符 7"/>
          <p:cNvSpPr>
            <a:spLocks noGrp="1"/>
          </p:cNvSpPr>
          <p:nvPr>
            <p:ph sz="half" idx="2"/>
          </p:nvPr>
        </p:nvSpPr>
        <p:spPr>
          <a:xfrm>
            <a:off x="4823222" y="1616393"/>
            <a:ext cx="2675334" cy="3367088"/>
          </a:xfrm>
        </p:spPr>
        <p:txBody>
          <a:bodyPr vert="horz" lIns="68580" tIns="34290" rIns="68580" bIns="34290" anchor="t" anchorCtr="0"/>
          <a:p>
            <a:pPr marL="0" indent="0" defTabSz="914400">
              <a:buSzTx/>
              <a:buFont typeface="Wingdings 2" pitchFamily="18" charset="2"/>
              <a:buNone/>
            </a:pPr>
            <a:r>
              <a:rPr lang="zh-CN" altLang="en-US" sz="1050" b="1" kern="1200">
                <a:latin typeface="+mn-lt"/>
                <a:ea typeface="+mn-ea"/>
                <a:cs typeface="+mn-cs"/>
              </a:rPr>
              <a:t>2、研究病历/生物标本的二次利用，申请免除知情同意</a:t>
            </a:r>
            <a:endParaRPr lang="zh-CN" altLang="en-US" sz="1050" kern="1200">
              <a:latin typeface="+mn-lt"/>
              <a:ea typeface="+mn-ea"/>
              <a:cs typeface="+mn-cs"/>
            </a:endParaRPr>
          </a:p>
          <a:p>
            <a:pPr marL="0" indent="0" defTabSz="914400">
              <a:buSzTx/>
              <a:buFont typeface="Wingdings 2" pitchFamily="18" charset="2"/>
              <a:buNone/>
            </a:pPr>
            <a:r>
              <a:rPr lang="zh-CN" altLang="en-US" sz="1050" kern="1200">
                <a:latin typeface="+mn-lt"/>
                <a:ea typeface="+mn-ea"/>
                <a:cs typeface="+mn-cs"/>
                <a:sym typeface="宋体" panose="02010600030101010101" pitchFamily="2" charset="-122"/>
              </a:rPr>
              <a:t>□以往研究已获得受试者的书面同意，允许其他的研究项目使用其病历或标本。</a:t>
            </a:r>
            <a:endParaRPr lang="zh-CN" altLang="en-US" sz="1050" kern="1200">
              <a:latin typeface="+mn-lt"/>
              <a:ea typeface="+mn-ea"/>
              <a:cs typeface="+mn-cs"/>
              <a:sym typeface="宋体" panose="02010600030101010101" pitchFamily="2" charset="-122"/>
            </a:endParaRPr>
          </a:p>
          <a:p>
            <a:pPr marL="0" indent="0" defTabSz="914400">
              <a:buSzTx/>
              <a:buFont typeface="Wingdings 2" pitchFamily="18" charset="2"/>
              <a:buNone/>
            </a:pPr>
            <a:r>
              <a:rPr lang="zh-CN" altLang="en-US" sz="1050" kern="1200">
                <a:latin typeface="+mn-lt"/>
                <a:ea typeface="+mn-ea"/>
                <a:cs typeface="+mn-cs"/>
                <a:sym typeface="宋体" panose="02010600030101010101" pitchFamily="2" charset="-122"/>
              </a:rPr>
              <a:t>□本次研究符合原知情同意的许可条件。</a:t>
            </a:r>
            <a:endParaRPr lang="zh-CN" altLang="en-US" sz="1050" kern="1200">
              <a:latin typeface="+mn-lt"/>
              <a:ea typeface="+mn-ea"/>
              <a:cs typeface="+mn-cs"/>
              <a:sym typeface="宋体" panose="02010600030101010101" pitchFamily="2" charset="-122"/>
            </a:endParaRPr>
          </a:p>
          <a:p>
            <a:pPr marL="0" indent="0" defTabSz="914400">
              <a:buSzTx/>
              <a:buFont typeface="Wingdings 2" pitchFamily="18" charset="2"/>
              <a:buNone/>
            </a:pPr>
            <a:r>
              <a:rPr lang="zh-CN" altLang="en-US" sz="1050" kern="1200">
                <a:latin typeface="+mn-lt"/>
                <a:ea typeface="+mn-ea"/>
                <a:cs typeface="+mn-cs"/>
                <a:sym typeface="宋体" panose="02010600030101010101" pitchFamily="2" charset="-122"/>
              </a:rPr>
              <a:t>□受试者的隐私和身份信息的保密得到保证</a:t>
            </a:r>
            <a:endParaRPr lang="zh-CN" altLang="en-US" sz="1050" kern="1200">
              <a:latin typeface="+mn-lt"/>
              <a:ea typeface="+mn-ea"/>
              <a:cs typeface="+mn-cs"/>
              <a:sym typeface="宋体" panose="02010600030101010101" pitchFamily="2" charset="-122"/>
            </a:endParaRPr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197794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graphicFrame>
        <p:nvGraphicFramePr>
          <p:cNvPr id="5" name="表格 4"/>
          <p:cNvGraphicFramePr/>
          <p:nvPr/>
        </p:nvGraphicFramePr>
        <p:xfrm>
          <a:off x="2126456" y="732949"/>
          <a:ext cx="4800600" cy="342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00600"/>
              </a:tblGrid>
              <a:tr h="3429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zh-CN" altLang="en-US" sz="1800">
                          <a:solidFill>
                            <a:schemeClr val="bg1"/>
                          </a:solidFill>
                          <a:uFillTx/>
                          <a:latin typeface="微软雅黑" panose="020B0503020204020204" charset="-122"/>
                          <a:ea typeface="微软雅黑" panose="020B0503020204020204" charset="-122"/>
                        </a:rPr>
                        <a:t>免除知情同意书</a:t>
                      </a:r>
                      <a:r>
                        <a:rPr lang="zh-CN" altLang="en-US" sz="1800">
                          <a:solidFill>
                            <a:schemeClr val="bg1"/>
                          </a:solidFill>
                          <a:latin typeface="微软雅黑" panose="020B0503020204020204" charset="-122"/>
                          <a:ea typeface="微软雅黑" panose="020B0503020204020204" charset="-122"/>
                        </a:rPr>
                        <a:t>申请</a:t>
                      </a:r>
                      <a:endParaRPr lang="zh-CN" altLang="en-US" sz="1800">
                        <a:solidFill>
                          <a:schemeClr val="bg1"/>
                        </a:solidFill>
                        <a:latin typeface="微软雅黑" panose="020B0503020204020204" charset="-122"/>
                        <a:ea typeface="微软雅黑" panose="020B0503020204020204" charset="-122"/>
                      </a:endParaRPr>
                    </a:p>
                  </a:txBody>
                  <a:tcPr marL="68580" marR="68580" marT="34290" marB="34290">
                    <a:gradFill>
                      <a:gsLst>
                        <a:gs pos="0">
                          <a:srgbClr val="E30000"/>
                        </a:gs>
                        <a:gs pos="100000">
                          <a:srgbClr val="760303"/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24588" name="灯片编号占位符 3"/>
          <p:cNvSpPr>
            <a:spLocks noGrp="1"/>
          </p:cNvSpPr>
          <p:nvPr/>
        </p:nvSpPr>
        <p:spPr>
          <a:xfrm>
            <a:off x="7830741" y="545258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5601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197794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25602" name="标题 1"/>
          <p:cNvSpPr txBox="1"/>
          <p:nvPr/>
        </p:nvSpPr>
        <p:spPr>
          <a:xfrm>
            <a:off x="1428750" y="659130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           知情同意</a:t>
            </a:r>
            <a:endParaRPr lang="zh-CN" altLang="en-US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1" name="表格 10"/>
          <p:cNvGraphicFramePr>
            <a:graphicFrameLocks noGrp="1"/>
          </p:cNvGraphicFramePr>
          <p:nvPr/>
        </p:nvGraphicFramePr>
        <p:xfrm>
          <a:off x="1543050" y="1916430"/>
          <a:ext cx="5943600" cy="1828800"/>
        </p:xfrm>
        <a:graphic>
          <a:graphicData uri="http://schemas.openxmlformats.org/drawingml/2006/table">
            <a:tbl>
              <a:tblPr/>
              <a:tblGrid>
                <a:gridCol w="1314450"/>
                <a:gridCol w="4629150"/>
              </a:tblGrid>
              <a:tr h="3349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一、知情同意过程</a:t>
                      </a:r>
                      <a:endParaRPr kumimoji="0" lang="en-US" altLang="zh-CN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由谁做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在哪里做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2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怎么做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5622" name="AutoShape 5"/>
          <p:cNvCxnSpPr/>
          <p:nvPr/>
        </p:nvCxnSpPr>
        <p:spPr>
          <a:xfrm>
            <a:off x="2228850" y="1116330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5624" name="灯片编号占位符 3"/>
          <p:cNvSpPr>
            <a:spLocks noGrp="1"/>
          </p:cNvSpPr>
          <p:nvPr/>
        </p:nvSpPr>
        <p:spPr>
          <a:xfrm>
            <a:off x="7830741" y="545258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625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4910774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26626" name="标题 1"/>
          <p:cNvSpPr txBox="1"/>
          <p:nvPr/>
        </p:nvSpPr>
        <p:spPr>
          <a:xfrm>
            <a:off x="1428750" y="372110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           知情同意</a:t>
            </a:r>
            <a:endParaRPr lang="zh-CN" altLang="en-US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427560" y="918607"/>
          <a:ext cx="5969635" cy="4029710"/>
        </p:xfrm>
        <a:graphic>
          <a:graphicData uri="http://schemas.openxmlformats.org/drawingml/2006/table">
            <a:tbl>
              <a:tblPr/>
              <a:tblGrid>
                <a:gridCol w="459105"/>
                <a:gridCol w="1837055"/>
                <a:gridCol w="1607185"/>
                <a:gridCol w="816610"/>
                <a:gridCol w="1249680"/>
              </a:tblGrid>
              <a:tr h="43942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二、知情同意内容（</a:t>
                      </a:r>
                      <a:r>
                        <a:rPr kumimoji="0" lang="en-US" altLang="zh-CN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1</a:t>
                      </a:r>
                      <a:r>
                        <a:rPr kumimoji="0" lang="zh-CN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）</a:t>
                      </a:r>
                      <a:endParaRPr kumimoji="0" lang="en-US" altLang="zh-CN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825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5941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可能的风险与不适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35877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预期受益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35814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可供受试者选择的其他治疗方案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451485">
                <a:tc gridSpan="2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补偿（交通、抽血、误工等）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1200" b="1">
                        <a:ln>
                          <a:noFill/>
                        </a:ln>
                        <a:effectLst/>
                        <a:latin typeface="华文中宋" charset="-122"/>
                        <a:ea typeface="华文中宋" charset="-122"/>
                        <a:cs typeface="华文中宋" charset="-122"/>
                        <a:sym typeface="+mn-ea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补偿金额</a:t>
                      </a:r>
                      <a:endParaRPr lang="zh-CN" altLang="en-US" sz="1200" b="1">
                        <a:ln>
                          <a:noFill/>
                        </a:ln>
                        <a:effectLst/>
                        <a:latin typeface="华文中宋" charset="-122"/>
                        <a:ea typeface="华文中宋" charset="-122"/>
                        <a:cs typeface="华文中宋" charset="-122"/>
                        <a:sym typeface="+mn-ea"/>
                      </a:endParaRPr>
                    </a:p>
                  </a:txBody>
                  <a:tcPr marL="68580" marR="68580" marT="34287" marB="34287" horzOverflow="overflow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1200" b="1">
                        <a:ln>
                          <a:noFill/>
                        </a:ln>
                        <a:effectLst/>
                        <a:latin typeface="华文中宋" charset="-122"/>
                        <a:ea typeface="华文中宋" charset="-122"/>
                        <a:cs typeface="华文中宋" charset="-122"/>
                        <a:sym typeface="+mn-ea"/>
                      </a:endParaRPr>
                    </a:p>
                  </a:txBody>
                  <a:tcPr marL="68580" marR="68580" marT="34287" marB="34287" horzOverflow="overflow">
                    <a:lnL w="12700" cmpd="sng">
                      <a:solidFill>
                        <a:schemeClr val="tx1"/>
                      </a:solidFill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采血次数、单次量、总量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cPr marT="45717" marB="45717" horzOverflow="overflow">
                    <a:lnL w="12700" cmpd="sng">
                      <a:solidFill>
                        <a:schemeClr val="tx1"/>
                      </a:solidFill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1460">
                <a:tc gridSpan="2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赔偿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保险</a:t>
                      </a:r>
                      <a:endParaRPr lang="zh-CN" altLang="en-US" sz="1200" b="1">
                        <a:ln>
                          <a:noFill/>
                        </a:ln>
                        <a:effectLst/>
                        <a:latin typeface="华文中宋" charset="-122"/>
                        <a:ea typeface="华文中宋" charset="-122"/>
                        <a:cs typeface="华文中宋" charset="-122"/>
                        <a:sym typeface="+mn-ea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1200" b="1">
                        <a:ln>
                          <a:noFill/>
                        </a:ln>
                        <a:effectLst/>
                        <a:latin typeface="华文中宋" charset="-122"/>
                        <a:ea typeface="华文中宋" charset="-122"/>
                        <a:cs typeface="华文中宋" charset="-122"/>
                        <a:sym typeface="+mn-ea"/>
                      </a:endParaRPr>
                    </a:p>
                  </a:txBody>
                  <a:tcPr marL="68580" marR="68580" marT="34287" marB="34287" horzOverflow="overflow">
                    <a:lnL w="12700" cmpd="sng">
                      <a:solidFill>
                        <a:schemeClr val="tx1"/>
                      </a:solidFill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98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超出保险部分的理赔事宜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162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费用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申办方承担费用具体项目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261620">
                <a:tc vMerge="1"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受试者自付费用具体项目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cxnSp>
        <p:nvCxnSpPr>
          <p:cNvPr id="26676" name="AutoShape 5"/>
          <p:cNvCxnSpPr/>
          <p:nvPr/>
        </p:nvCxnSpPr>
        <p:spPr>
          <a:xfrm>
            <a:off x="2200275" y="829310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6678" name="灯片编号占位符 3"/>
          <p:cNvSpPr>
            <a:spLocks noGrp="1"/>
          </p:cNvSpPr>
          <p:nvPr/>
        </p:nvSpPr>
        <p:spPr>
          <a:xfrm>
            <a:off x="7830741" y="516556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7649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27650" name="标题 1"/>
          <p:cNvSpPr txBox="1"/>
          <p:nvPr/>
        </p:nvSpPr>
        <p:spPr>
          <a:xfrm>
            <a:off x="1428750" y="228600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           知情同意</a:t>
            </a:r>
            <a:endParaRPr lang="zh-CN" altLang="en-US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89435" y="766128"/>
          <a:ext cx="6795770" cy="4006215"/>
        </p:xfrm>
        <a:graphic>
          <a:graphicData uri="http://schemas.openxmlformats.org/drawingml/2006/table">
            <a:tbl>
              <a:tblPr/>
              <a:tblGrid>
                <a:gridCol w="2613660"/>
                <a:gridCol w="4182110"/>
              </a:tblGrid>
              <a:tr h="42354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二、知情同意内容（</a:t>
                      </a:r>
                      <a:r>
                        <a:rPr kumimoji="0" lang="en-US" altLang="zh-CN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2</a:t>
                      </a:r>
                      <a:r>
                        <a:rPr kumimoji="0" lang="zh-CN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）</a:t>
                      </a:r>
                      <a:endParaRPr kumimoji="0" lang="en-US" altLang="zh-CN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825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617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受试者信息保密措施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受试者自愿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样本的使用范围及时限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43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与试验相关的损害后的诊疗措施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6860"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试验结果的告知时间及方式</a:t>
                      </a:r>
                      <a:endParaRPr lang="zh-CN" altLang="en-US" sz="1200" b="1">
                        <a:ln>
                          <a:noFill/>
                        </a:ln>
                        <a:effectLst/>
                        <a:latin typeface="华文中宋" charset="-122"/>
                        <a:ea typeface="华文中宋" charset="-122"/>
                        <a:cs typeface="华文中宋" charset="-122"/>
                        <a:sym typeface="+mn-ea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198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受试者权益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受试者参加临床试验是完全自愿的，受试者可以拒绝参加研究，任何时候受试者都可以要求退出试验，或在试验的任何阶段随时退出本研究而不会受到歧视和报复，其医疗待遇与权益不受影响；满足退出标准时研究者可要求受试者退出。</a:t>
                      </a: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7679" name="AutoShape 5"/>
          <p:cNvCxnSpPr/>
          <p:nvPr/>
        </p:nvCxnSpPr>
        <p:spPr>
          <a:xfrm>
            <a:off x="2228850" y="685800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7681" name="灯片编号占位符 3"/>
          <p:cNvSpPr>
            <a:spLocks noGrp="1"/>
          </p:cNvSpPr>
          <p:nvPr/>
        </p:nvSpPr>
        <p:spPr>
          <a:xfrm>
            <a:off x="7830741" y="502205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867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28674" name="标题 1"/>
          <p:cNvSpPr txBox="1"/>
          <p:nvPr/>
        </p:nvSpPr>
        <p:spPr>
          <a:xfrm>
            <a:off x="1428750" y="587375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           知情同意</a:t>
            </a:r>
            <a:endParaRPr lang="zh-CN" altLang="en-US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428750" y="1200150"/>
          <a:ext cx="5943600" cy="2995295"/>
        </p:xfrm>
        <a:graphic>
          <a:graphicData uri="http://schemas.openxmlformats.org/drawingml/2006/table">
            <a:tbl>
              <a:tblPr/>
              <a:tblGrid>
                <a:gridCol w="2400300"/>
                <a:gridCol w="3543300"/>
              </a:tblGrid>
              <a:tr h="52641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三、弱势群体</a:t>
                      </a:r>
                      <a:endParaRPr kumimoji="0" lang="en-US" altLang="zh-CN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5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617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涉及的弱势群体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纳入理由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保护措施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2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知情同意书的签署特殊要求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anose="02010600030101010101" pitchFamily="2" charset="-122"/>
                          <a:ea typeface="宋体" panose="02010600030101010101" pitchFamily="2" charset="-122"/>
                          <a:cs typeface="宋体" panose="02010600030101010101" pitchFamily="2" charset="-122"/>
                        </a:rPr>
                        <a:t>法定监护人，见证人等</a:t>
                      </a: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87" marB="3428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28697" name="AutoShape 5"/>
          <p:cNvCxnSpPr/>
          <p:nvPr/>
        </p:nvCxnSpPr>
        <p:spPr>
          <a:xfrm>
            <a:off x="2200275" y="1044575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8699" name="灯片编号占位符 3"/>
          <p:cNvSpPr>
            <a:spLocks noGrp="1"/>
          </p:cNvSpPr>
          <p:nvPr/>
        </p:nvSpPr>
        <p:spPr>
          <a:xfrm>
            <a:off x="7830741" y="502205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1" name="标题 1"/>
          <p:cNvSpPr>
            <a:spLocks noGrp="1"/>
          </p:cNvSpPr>
          <p:nvPr>
            <p:ph type="ctrTitle"/>
          </p:nvPr>
        </p:nvSpPr>
        <p:spPr>
          <a:xfrm>
            <a:off x="712470" y="1745615"/>
            <a:ext cx="6858000" cy="790575"/>
          </a:xfrm>
          <a:gradFill rotWithShape="1">
            <a:gsLst>
              <a:gs pos="0">
                <a:srgbClr val="E30000"/>
              </a:gs>
              <a:gs pos="100000">
                <a:srgbClr val="760303"/>
              </a:gs>
            </a:gsLst>
            <a:lin ang="0"/>
            <a:tileRect/>
          </a:gradFill>
        </p:spPr>
        <p:txBody>
          <a:bodyPr vert="horz" lIns="891540" tIns="34290" rIns="205740" bIns="34290" anchor="ctr" anchorCtr="0"/>
          <a:p>
            <a:pPr defTabSz="914400">
              <a:buClrTx/>
              <a:buSzTx/>
              <a:buFontTx/>
            </a:pPr>
            <a:r>
              <a:rPr lang="zh-CN" altLang="en-US" sz="1800">
                <a:latin typeface="微软雅黑" panose="020B0503020204020204" charset="-122"/>
                <a:ea typeface="微软雅黑" panose="020B0503020204020204" charset="-122"/>
              </a:rPr>
              <a:t>项目名称</a:t>
            </a:r>
            <a:endParaRPr lang="zh-CN" altLang="en-US" sz="180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26770" y="2904093"/>
            <a:ext cx="2228850" cy="285750"/>
          </a:xfrm>
          <a:ln w="3175"/>
        </p:spPr>
        <p:txBody>
          <a:bodyPr lIns="219456" tIns="68580" rIns="205740" bIns="68580" rtlCol="0" anchor="t" anchorCtr="0">
            <a:normAutofit fontScale="725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2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 2" pitchFamily="18" charset="2"/>
              <a:buNone/>
              <a:defRPr/>
            </a:pPr>
            <a:r>
              <a:rPr kumimoji="0" lang="zh-CN" altLang="en-US" sz="1200" b="1" i="0" u="none" strike="noStrike" kern="1200" cap="none" spc="0" normalizeH="0" baseline="0" noProof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</a:rPr>
              <a:t>承担科室</a:t>
            </a:r>
            <a:endParaRPr kumimoji="0" lang="zh-CN" altLang="en-US" sz="1200" b="1" i="0" u="none" strike="noStrike" kern="1200" cap="none" spc="0" normalizeH="0" baseline="0" noProof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  <a:cs typeface="+mj-cs"/>
            </a:endParaRPr>
          </a:p>
        </p:txBody>
      </p:sp>
      <p:sp>
        <p:nvSpPr>
          <p:cNvPr id="10243" name="副标题 2"/>
          <p:cNvSpPr txBox="1"/>
          <p:nvPr/>
        </p:nvSpPr>
        <p:spPr>
          <a:xfrm>
            <a:off x="3190161" y="2904093"/>
            <a:ext cx="2228850" cy="2857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</a:pPr>
            <a:r>
              <a:rPr lang="zh-CN" altLang="en-US" sz="1200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主要研究者</a:t>
            </a:r>
            <a:r>
              <a:rPr lang="en-US" altLang="zh-CN" sz="1200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/ </a:t>
            </a:r>
            <a:r>
              <a:rPr lang="zh-CN" altLang="en-US" sz="1200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职称</a:t>
            </a:r>
            <a:endParaRPr lang="zh-CN" altLang="en-US" sz="1200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4" name="副标题 2"/>
          <p:cNvSpPr txBox="1"/>
          <p:nvPr/>
        </p:nvSpPr>
        <p:spPr>
          <a:xfrm>
            <a:off x="5341620" y="2904093"/>
            <a:ext cx="2228850" cy="2857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</a:pPr>
            <a:r>
              <a:rPr lang="zh-CN" altLang="en-US" sz="1200" b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申办方</a:t>
            </a:r>
            <a:endParaRPr lang="zh-CN" altLang="en-US" sz="1200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5" name="副标题 2"/>
          <p:cNvSpPr txBox="1"/>
          <p:nvPr/>
        </p:nvSpPr>
        <p:spPr>
          <a:xfrm>
            <a:off x="826770" y="3266043"/>
            <a:ext cx="2228850" cy="285750"/>
          </a:xfrm>
          <a:prstGeom prst="rect">
            <a:avLst/>
          </a:prstGeom>
          <a:noFill/>
          <a:ln w="317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</a:pPr>
            <a:r>
              <a:rPr lang="zh-CN" altLang="en-US" sz="1200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科室</a:t>
            </a:r>
            <a:endParaRPr lang="zh-CN" altLang="en-US" sz="1200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6" name="副标题 2"/>
          <p:cNvSpPr txBox="1"/>
          <p:nvPr/>
        </p:nvSpPr>
        <p:spPr>
          <a:xfrm>
            <a:off x="3190161" y="3266043"/>
            <a:ext cx="2228850" cy="285750"/>
          </a:xfrm>
          <a:prstGeom prst="rect">
            <a:avLst/>
          </a:prstGeom>
          <a:noFill/>
          <a:ln w="317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</a:pPr>
            <a:r>
              <a:rPr lang="zh-CN" altLang="en-US" sz="1200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姓名</a:t>
            </a:r>
            <a:endParaRPr lang="zh-CN" altLang="en-US" sz="1200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7" name="副标题 2"/>
          <p:cNvSpPr txBox="1"/>
          <p:nvPr/>
        </p:nvSpPr>
        <p:spPr>
          <a:xfrm>
            <a:off x="5419011" y="3189843"/>
            <a:ext cx="2228850" cy="2857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p>
            <a:pPr algn="ctr">
              <a:spcBef>
                <a:spcPct val="20000"/>
              </a:spcBef>
            </a:pPr>
            <a:r>
              <a:rPr lang="zh-CN" altLang="en-US" sz="1200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公司名</a:t>
            </a:r>
            <a:endParaRPr lang="zh-CN" altLang="en-US" sz="1200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248" name="标题 1"/>
          <p:cNvSpPr txBox="1"/>
          <p:nvPr/>
        </p:nvSpPr>
        <p:spPr>
          <a:xfrm>
            <a:off x="533876" y="726440"/>
            <a:ext cx="4633913" cy="49053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algn="ctr"/>
            <a:r>
              <a:rPr lang="zh-CN" altLang="en-US" b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  <a:sym typeface="宋体" panose="02010600030101010101" pitchFamily="2" charset="-122"/>
              </a:rPr>
              <a:t>伦理审查会议项目简介</a:t>
            </a:r>
            <a:endParaRPr lang="zh-CN" altLang="en-US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0250" name="AutoShape 5"/>
          <p:cNvCxnSpPr/>
          <p:nvPr/>
        </p:nvCxnSpPr>
        <p:spPr>
          <a:xfrm>
            <a:off x="1695926" y="1216978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0251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122670" y="5341304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269549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29698" name="标题 1"/>
          <p:cNvSpPr txBox="1"/>
          <p:nvPr/>
        </p:nvSpPr>
        <p:spPr>
          <a:xfrm>
            <a:off x="1428750" y="730885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           评价指标</a:t>
            </a:r>
            <a:endParaRPr lang="zh-CN" altLang="en-US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29699" name="TextBox 11"/>
          <p:cNvSpPr txBox="1"/>
          <p:nvPr/>
        </p:nvSpPr>
        <p:spPr>
          <a:xfrm>
            <a:off x="1714500" y="1759585"/>
            <a:ext cx="5772150" cy="2755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在此处填写</a:t>
            </a:r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29701" name="AutoShape 5"/>
          <p:cNvCxnSpPr/>
          <p:nvPr/>
        </p:nvCxnSpPr>
        <p:spPr>
          <a:xfrm>
            <a:off x="2228850" y="1188085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29703" name="灯片编号占位符 3"/>
          <p:cNvSpPr>
            <a:spLocks noGrp="1"/>
          </p:cNvSpPr>
          <p:nvPr/>
        </p:nvSpPr>
        <p:spPr>
          <a:xfrm>
            <a:off x="7830741" y="5524341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126039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30722" name="标题 1"/>
          <p:cNvSpPr txBox="1"/>
          <p:nvPr/>
        </p:nvSpPr>
        <p:spPr>
          <a:xfrm>
            <a:off x="1428750" y="587375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           监察和稽查计划</a:t>
            </a:r>
            <a:endParaRPr lang="zh-CN" altLang="en-US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23" name="矩形 10"/>
          <p:cNvSpPr/>
          <p:nvPr/>
        </p:nvSpPr>
        <p:spPr>
          <a:xfrm>
            <a:off x="1885950" y="1444625"/>
            <a:ext cx="5715000" cy="299085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en-US" altLang="zh-CN" sz="1350">
                <a:latin typeface="微软雅黑" panose="020B0503020204020204" charset="-122"/>
                <a:ea typeface="微软雅黑" panose="020B0503020204020204" charset="-122"/>
              </a:rPr>
              <a:t>DSMP</a:t>
            </a:r>
            <a:r>
              <a:rPr lang="zh-CN" altLang="en-US" sz="1350">
                <a:latin typeface="微软雅黑" panose="020B0503020204020204" charset="-122"/>
                <a:ea typeface="微软雅黑" panose="020B0503020204020204" charset="-122"/>
              </a:rPr>
              <a:t>或</a:t>
            </a:r>
            <a:r>
              <a:rPr lang="en-US" altLang="zh-CN" sz="1350">
                <a:latin typeface="微软雅黑" panose="020B0503020204020204" charset="-122"/>
                <a:ea typeface="微软雅黑" panose="020B0503020204020204" charset="-122"/>
              </a:rPr>
              <a:t>DSMB</a:t>
            </a:r>
            <a:r>
              <a:rPr lang="zh-CN" altLang="en-US" sz="1350">
                <a:latin typeface="微软雅黑" panose="020B0503020204020204" charset="-122"/>
                <a:ea typeface="微软雅黑" panose="020B0503020204020204" charset="-122"/>
              </a:rPr>
              <a:t>（独立的数据与安全监察委员会）</a:t>
            </a:r>
            <a:endParaRPr lang="zh-CN" altLang="en-US" sz="135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0724" name="TextBox 13"/>
          <p:cNvSpPr txBox="1"/>
          <p:nvPr/>
        </p:nvSpPr>
        <p:spPr>
          <a:xfrm>
            <a:off x="1908175" y="1850787"/>
            <a:ext cx="5772150" cy="2755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在此处填写</a:t>
            </a:r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0726" name="AutoShape 5"/>
          <p:cNvCxnSpPr/>
          <p:nvPr/>
        </p:nvCxnSpPr>
        <p:spPr>
          <a:xfrm>
            <a:off x="2228850" y="1044575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0728" name="灯片编号占位符 3"/>
          <p:cNvSpPr>
            <a:spLocks noGrp="1"/>
          </p:cNvSpPr>
          <p:nvPr/>
        </p:nvSpPr>
        <p:spPr>
          <a:xfrm>
            <a:off x="7830741" y="5380831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160329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31746" name="标题 1"/>
          <p:cNvSpPr txBox="1"/>
          <p:nvPr/>
        </p:nvSpPr>
        <p:spPr>
          <a:xfrm>
            <a:off x="1428750" y="621665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>
                <a:latin typeface="微软雅黑" panose="020B0503020204020204" charset="-122"/>
                <a:ea typeface="微软雅黑" panose="020B0503020204020204" charset="-122"/>
              </a:rPr>
              <a:t>           研究成果及表现形式</a:t>
            </a:r>
            <a:endParaRPr lang="zh-CN" altLang="en-US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1747" name="TextBox 12"/>
          <p:cNvSpPr txBox="1"/>
          <p:nvPr/>
        </p:nvSpPr>
        <p:spPr>
          <a:xfrm>
            <a:off x="1714500" y="1650365"/>
            <a:ext cx="5772150" cy="2755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在此处填写</a:t>
            </a:r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cxnSp>
        <p:nvCxnSpPr>
          <p:cNvPr id="31749" name="AutoShape 5"/>
          <p:cNvCxnSpPr/>
          <p:nvPr/>
        </p:nvCxnSpPr>
        <p:spPr>
          <a:xfrm>
            <a:off x="2228850" y="1078865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31751" name="灯片编号占位符 3"/>
          <p:cNvSpPr>
            <a:spLocks noGrp="1"/>
          </p:cNvSpPr>
          <p:nvPr/>
        </p:nvSpPr>
        <p:spPr>
          <a:xfrm>
            <a:off x="7830741" y="5415121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409690" y="5054284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12290" name="标题 1"/>
          <p:cNvSpPr txBox="1"/>
          <p:nvPr/>
        </p:nvSpPr>
        <p:spPr>
          <a:xfrm>
            <a:off x="-753110" y="555625"/>
            <a:ext cx="68580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 研究项目概况</a:t>
            </a:r>
            <a:endParaRPr lang="zh-CN" altLang="en-US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169670" y="1008777"/>
          <a:ext cx="6000750" cy="3741420"/>
        </p:xfrm>
        <a:graphic>
          <a:graphicData uri="http://schemas.openxmlformats.org/drawingml/2006/table">
            <a:tbl>
              <a:tblPr/>
              <a:tblGrid>
                <a:gridCol w="1270000"/>
                <a:gridCol w="1816100"/>
                <a:gridCol w="1041400"/>
                <a:gridCol w="1873250"/>
              </a:tblGrid>
              <a:tr h="489585"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临床试验批文单位及批文号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146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前置伦理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是</a:t>
                      </a:r>
                      <a:r>
                        <a:rPr kumimoji="0" lang="zh-CN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（请勾选下述内容）</a:t>
                      </a:r>
                      <a:r>
                        <a:rPr kumimoji="0" lang="en-US" altLang="zh-CN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         </a:t>
                      </a:r>
                      <a:r>
                        <a:rPr kumimoji="0" lang="zh-CN" altLang="en-US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否</a:t>
                      </a: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</a:t>
                      </a:r>
                      <a:r>
                        <a:rPr lang="en-US" altLang="zh-CN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 </a:t>
                      </a:r>
                      <a:r>
                        <a:rPr kumimoji="0" lang="en-US" altLang="zh-CN" sz="1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                 </a:t>
                      </a: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anchor="ctr" horzOverflow="overflow"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anchor="ctr" horzOverflow="overflow">
                    <a:lnL w="12700" cmpd="sng">
                      <a:solidFill>
                        <a:schemeClr val="tx1"/>
                      </a:solidFill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9625">
                <a:tc vMerge="1"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方案科学性审查意见</a:t>
                      </a:r>
                      <a:r>
                        <a:rPr lang="en-US" altLang="zh-CN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           </a:t>
                      </a: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有</a:t>
                      </a: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</a:t>
                      </a:r>
                      <a:r>
                        <a:rPr lang="en-US" altLang="zh-CN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      </a:t>
                      </a: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无</a:t>
                      </a:r>
                      <a:r>
                        <a:rPr lang="en-US" altLang="zh-CN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         </a:t>
                      </a:r>
                      <a:endParaRPr lang="zh-CN" altLang="en-US" sz="1200" b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  <a:sym typeface="Wingdings 2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en-US" altLang="zh-CN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CDE</a:t>
                      </a: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沟通记录</a:t>
                      </a:r>
                      <a:r>
                        <a:rPr lang="en-US" altLang="zh-CN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                    </a:t>
                      </a: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有</a:t>
                      </a:r>
                      <a:r>
                        <a:rPr lang="en-US" altLang="zh-CN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     </a:t>
                      </a: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无</a:t>
                      </a:r>
                      <a:endParaRPr lang="zh-CN" altLang="en-US" sz="1200" b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  <a:sym typeface="Wingdings 2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前置伦理审评立项资料一致性声明</a:t>
                      </a:r>
                      <a:r>
                        <a:rPr lang="en-US" altLang="zh-CN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    </a:t>
                      </a: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有</a:t>
                      </a:r>
                      <a:r>
                        <a:rPr lang="en-US" altLang="zh-CN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     </a:t>
                      </a:r>
                      <a:r>
                        <a:rPr lang="zh-CN" altLang="en-US" sz="1200" b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 2" charset="0"/>
                        </a:rPr>
                        <a:t>无</a:t>
                      </a: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项目名称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  <a:tr h="283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承担科室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主要研究者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项目类型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期数</a:t>
                      </a:r>
                      <a:r>
                        <a:rPr kumimoji="0" lang="en-US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/</a:t>
                      </a: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类型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药物</a:t>
                      </a:r>
                      <a:r>
                        <a:rPr kumimoji="0" lang="en-US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/</a:t>
                      </a: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器械名称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剂型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8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申办方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CRO</a:t>
                      </a: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公司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95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组长单位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是否拿到组长单位批件</a:t>
                      </a:r>
                      <a:endParaRPr kumimoji="0" lang="zh-CN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32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参与单位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</a:tr>
            </a:tbl>
          </a:graphicData>
        </a:graphic>
      </p:graphicFrame>
      <p:cxnSp>
        <p:nvCxnSpPr>
          <p:cNvPr id="12339" name="AutoShape 5"/>
          <p:cNvCxnSpPr/>
          <p:nvPr/>
        </p:nvCxnSpPr>
        <p:spPr>
          <a:xfrm>
            <a:off x="332740" y="1012825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3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13314" name="标题 1"/>
          <p:cNvSpPr txBox="1"/>
          <p:nvPr/>
        </p:nvSpPr>
        <p:spPr>
          <a:xfrm>
            <a:off x="582295" y="587375"/>
            <a:ext cx="68580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            研究团队</a:t>
            </a:r>
            <a:endParaRPr lang="zh-CN" altLang="en-US" b="1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0" name="表格 9"/>
          <p:cNvGraphicFramePr>
            <a:graphicFrameLocks noGrp="1"/>
          </p:cNvGraphicFramePr>
          <p:nvPr/>
        </p:nvGraphicFramePr>
        <p:xfrm>
          <a:off x="1543050" y="1143000"/>
          <a:ext cx="6057900" cy="3106420"/>
        </p:xfrm>
        <a:graphic>
          <a:graphicData uri="http://schemas.openxmlformats.org/drawingml/2006/table">
            <a:tbl>
              <a:tblPr/>
              <a:tblGrid>
                <a:gridCol w="1302385"/>
                <a:gridCol w="1130300"/>
                <a:gridCol w="1208405"/>
                <a:gridCol w="1208405"/>
                <a:gridCol w="1208405"/>
              </a:tblGrid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PI</a:t>
                      </a: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在研项目数量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PI</a:t>
                      </a: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利益冲突申明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42900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3429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姓名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科室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职称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负责事项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CN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GCP</a:t>
                      </a: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证书时间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0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7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34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0" marB="3429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3372" name="AutoShape 5"/>
          <p:cNvCxnSpPr/>
          <p:nvPr/>
        </p:nvCxnSpPr>
        <p:spPr>
          <a:xfrm>
            <a:off x="1439545" y="972820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pic>
        <p:nvPicPr>
          <p:cNvPr id="13373" name="图片 13" descr="未标题-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4914900"/>
            <a:ext cx="685800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75" name="灯片编号占位符 3"/>
          <p:cNvSpPr>
            <a:spLocks noGrp="1"/>
          </p:cNvSpPr>
          <p:nvPr/>
        </p:nvSpPr>
        <p:spPr>
          <a:xfrm>
            <a:off x="7830741" y="502205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7" name="灯片编号占位符 3"/>
          <p:cNvSpPr>
            <a:spLocks noGrp="1"/>
          </p:cNvSpPr>
          <p:nvPr>
            <p:ph type="sldNum" sz="quarter" idx="12"/>
          </p:nvPr>
        </p:nvSpPr>
        <p:spPr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13" name="标题 1"/>
          <p:cNvSpPr txBox="1"/>
          <p:nvPr/>
        </p:nvSpPr>
        <p:spPr bwMode="auto">
          <a:xfrm>
            <a:off x="755650" y="1348105"/>
            <a:ext cx="6858000" cy="1102519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anchor="ctr"/>
          <a:lstStyle/>
          <a:p>
            <a:pPr algn="ctr" fontAlgn="auto">
              <a:defRPr/>
            </a:pPr>
            <a:r>
              <a:rPr lang="zh-CN" altLang="en-US" sz="2700" b="1" kern="0" noProof="1" dirty="0">
                <a:solidFill>
                  <a:schemeClr val="tx2"/>
                </a:solidFill>
                <a:effectLst>
                  <a:reflection blurRad="6350" stA="50000" endA="300" endPos="50000" dist="60007" dir="5400000" sy="-100000" algn="bl" rotWithShape="0"/>
                </a:effectLst>
                <a:latin typeface="微软雅黑" panose="020B0503020204020204" charset="-122"/>
                <a:ea typeface="微软雅黑" panose="020B0503020204020204" charset="-122"/>
                <a:cs typeface="+mj-cs"/>
              </a:rPr>
              <a:t>方案介绍</a:t>
            </a:r>
            <a:endParaRPr lang="zh-CN" altLang="en-US" sz="2700" b="1" kern="0" noProof="1" dirty="0">
              <a:solidFill>
                <a:schemeClr val="tx2"/>
              </a:solidFill>
              <a:effectLst>
                <a:reflection blurRad="6350" stA="50000" endA="300" endPos="50000" dist="60007" dir="5400000" sy="-100000" algn="bl" rotWithShape="0"/>
              </a:effectLst>
              <a:latin typeface="微软雅黑" panose="020B0503020204020204" charset="-122"/>
              <a:ea typeface="微软雅黑" panose="020B0503020204020204" charset="-122"/>
              <a:cs typeface="+mj-cs"/>
            </a:endParaRPr>
          </a:p>
        </p:txBody>
      </p:sp>
      <p:pic>
        <p:nvPicPr>
          <p:cNvPr id="14339" name="图片 10" descr="未标题-1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143000" y="4914900"/>
            <a:ext cx="6858000" cy="2286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4342" name="灯片编号占位符 3"/>
          <p:cNvSpPr>
            <a:spLocks noGrp="1"/>
          </p:cNvSpPr>
          <p:nvPr/>
        </p:nvSpPr>
        <p:spPr>
          <a:xfrm>
            <a:off x="7830741" y="502205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361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266180" y="5054284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15362" name="标题 1"/>
          <p:cNvSpPr txBox="1"/>
          <p:nvPr/>
        </p:nvSpPr>
        <p:spPr>
          <a:xfrm>
            <a:off x="855980" y="515620"/>
            <a:ext cx="68580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                研究背景</a:t>
            </a:r>
            <a:endParaRPr lang="zh-CN" altLang="en-US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313180" y="1353185"/>
          <a:ext cx="6000750" cy="3082290"/>
        </p:xfrm>
        <a:graphic>
          <a:graphicData uri="http://schemas.openxmlformats.org/drawingml/2006/table">
            <a:tbl>
              <a:tblPr/>
              <a:tblGrid>
                <a:gridCol w="6000750"/>
              </a:tblGrid>
              <a:tr h="357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1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软雅黑" panose="020B0503020204020204" charset="-122"/>
                          <a:ea typeface="微软雅黑" panose="020B0503020204020204" charset="-122"/>
                          <a:cs typeface="微软雅黑" panose="020B0503020204020204" charset="-122"/>
                        </a:rPr>
                        <a:t>研究前期的动物实验及文献基础</a:t>
                      </a:r>
                      <a:endParaRPr kumimoji="1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软雅黑" panose="020B0503020204020204" charset="-122"/>
                        <a:ea typeface="微软雅黑" panose="020B0503020204020204" charset="-122"/>
                        <a:cs typeface="微软雅黑" panose="020B0503020204020204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247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0" marB="3429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cxnSp>
        <p:nvCxnSpPr>
          <p:cNvPr id="15371" name="AutoShape 5"/>
          <p:cNvCxnSpPr/>
          <p:nvPr/>
        </p:nvCxnSpPr>
        <p:spPr>
          <a:xfrm>
            <a:off x="1941830" y="972820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374" name="灯片编号占位符 3"/>
          <p:cNvSpPr>
            <a:spLocks noGrp="1"/>
          </p:cNvSpPr>
          <p:nvPr/>
        </p:nvSpPr>
        <p:spPr>
          <a:xfrm>
            <a:off x="7543721" y="530907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126039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16386" name="标题 1"/>
          <p:cNvSpPr txBox="1"/>
          <p:nvPr/>
        </p:nvSpPr>
        <p:spPr>
          <a:xfrm>
            <a:off x="1371600" y="587375"/>
            <a:ext cx="68580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            研究意义</a:t>
            </a:r>
            <a:endParaRPr lang="zh-CN" altLang="en-US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6387" name="AutoShape 5"/>
          <p:cNvCxnSpPr/>
          <p:nvPr/>
        </p:nvCxnSpPr>
        <p:spPr>
          <a:xfrm>
            <a:off x="2228850" y="1044575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6389" name="TextBox 14"/>
          <p:cNvSpPr txBox="1"/>
          <p:nvPr/>
        </p:nvSpPr>
        <p:spPr>
          <a:xfrm>
            <a:off x="1714500" y="1616075"/>
            <a:ext cx="5772150" cy="275590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p>
            <a:r>
              <a:rPr lang="zh-CN" altLang="en-US" sz="1200">
                <a:latin typeface="Arial" panose="020B0604020202020204" pitchFamily="34" charset="0"/>
                <a:ea typeface="宋体" panose="02010600030101010101" pitchFamily="2" charset="-122"/>
              </a:rPr>
              <a:t>在此处填写</a:t>
            </a:r>
            <a:endParaRPr lang="zh-CN" altLang="en-US" sz="120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6391" name="灯片编号占位符 3"/>
          <p:cNvSpPr>
            <a:spLocks noGrp="1"/>
          </p:cNvSpPr>
          <p:nvPr/>
        </p:nvSpPr>
        <p:spPr>
          <a:xfrm>
            <a:off x="7830741" y="5380831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09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553200" y="5126039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17410" name="标题 1"/>
          <p:cNvSpPr txBox="1"/>
          <p:nvPr/>
        </p:nvSpPr>
        <p:spPr>
          <a:xfrm>
            <a:off x="1371600" y="587375"/>
            <a:ext cx="662940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 dirty="0">
                <a:solidFill>
                  <a:schemeClr val="tx2"/>
                </a:solidFill>
                <a:latin typeface="微软雅黑" panose="020B0503020204020204" charset="-122"/>
                <a:ea typeface="微软雅黑" panose="020B0503020204020204" charset="-122"/>
              </a:rPr>
              <a:t>            研究设计</a:t>
            </a:r>
            <a:endParaRPr lang="zh-CN" altLang="en-US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1568053" y="1283891"/>
          <a:ext cx="5930265" cy="3198495"/>
        </p:xfrm>
        <a:graphic>
          <a:graphicData uri="http://schemas.openxmlformats.org/drawingml/2006/table">
            <a:tbl>
              <a:tblPr/>
              <a:tblGrid>
                <a:gridCol w="978535"/>
                <a:gridCol w="4951730"/>
              </a:tblGrid>
              <a:tr h="7391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研究目的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03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研究方法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8525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研究风险的控制措施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  <a:tr h="899795">
                <a:tc gridSpan="2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研究质量的控制措施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</a:tr>
            </a:tbl>
          </a:graphicData>
        </a:graphic>
      </p:graphicFrame>
      <p:cxnSp>
        <p:nvCxnSpPr>
          <p:cNvPr id="17428" name="AutoShape 5"/>
          <p:cNvCxnSpPr/>
          <p:nvPr/>
        </p:nvCxnSpPr>
        <p:spPr>
          <a:xfrm>
            <a:off x="2215753" y="1044575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3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6050915" y="5054284"/>
            <a:ext cx="2133600" cy="273844"/>
          </a:xfrm>
          <a:noFill/>
          <a:ln>
            <a:noFill/>
          </a:ln>
        </p:spPr>
        <p:txBody>
          <a:bodyPr lIns="68580" tIns="34290" rIns="68580" bIns="34290" anchor="ctr" anchorCtr="0"/>
          <a:lstStyle>
            <a:lvl1pPr marL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1800"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</a:defRPr>
            </a:lvl1pPr>
            <a:lvl2pPr marL="457200" lvl="1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2pPr>
            <a:lvl3pPr marL="914400" lvl="2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3pPr>
            <a:lvl4pPr marL="1371600" lvl="3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4pPr>
            <a:lvl5pPr marL="1828800" lvl="4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kern="1200">
                <a:solidFill>
                  <a:schemeClr val="tx1"/>
                </a:solidFill>
                <a:latin typeface="Century Gothic" charset="0"/>
                <a:ea typeface="宋体" panose="02010600030101010101" pitchFamily="2" charset="-122"/>
                <a:cs typeface="+mn-cs"/>
              </a:defRPr>
            </a:lvl5pPr>
          </a:lstStyle>
          <a:p>
            <a:pPr lvl="0" algn="ctr">
              <a:buSzTx/>
            </a:pPr>
            <a:fld id="{9A0DB2DC-4C9A-4742-B13C-FB6460FD3503}" type="slidenum">
              <a:rPr lang="en-US" altLang="zh-CN" sz="1050">
                <a:latin typeface="Arial" panose="020B0604020202020204" pitchFamily="34" charset="0"/>
              </a:rPr>
            </a:fld>
            <a:endParaRPr lang="en-US" altLang="zh-CN" sz="1050">
              <a:latin typeface="Arial" panose="020B0604020202020204" pitchFamily="34" charset="0"/>
            </a:endParaRPr>
          </a:p>
        </p:txBody>
      </p:sp>
      <p:sp>
        <p:nvSpPr>
          <p:cNvPr id="18434" name="标题 1"/>
          <p:cNvSpPr txBox="1"/>
          <p:nvPr/>
        </p:nvSpPr>
        <p:spPr>
          <a:xfrm>
            <a:off x="926465" y="515620"/>
            <a:ext cx="6572250" cy="4572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r>
              <a:rPr lang="zh-CN" altLang="en-US" b="1" dirty="0">
                <a:latin typeface="微软雅黑" panose="020B0503020204020204" charset="-122"/>
                <a:ea typeface="微软雅黑" panose="020B0503020204020204" charset="-122"/>
              </a:rPr>
              <a:t>           试验设计</a:t>
            </a:r>
            <a:endParaRPr lang="zh-CN" altLang="en-US" b="1" dirty="0">
              <a:solidFill>
                <a:schemeClr val="tx2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cxnSp>
        <p:nvCxnSpPr>
          <p:cNvPr id="18436" name="AutoShape 5"/>
          <p:cNvCxnSpPr/>
          <p:nvPr/>
        </p:nvCxnSpPr>
        <p:spPr>
          <a:xfrm>
            <a:off x="1726565" y="972820"/>
            <a:ext cx="5029200" cy="0"/>
          </a:xfrm>
          <a:prstGeom prst="straightConnector1">
            <a:avLst/>
          </a:prstGeom>
          <a:ln w="19050" cap="flat" cmpd="sng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8438" name="灯片编号占位符 3"/>
          <p:cNvSpPr>
            <a:spLocks noGrp="1"/>
          </p:cNvSpPr>
          <p:nvPr/>
        </p:nvSpPr>
        <p:spPr>
          <a:xfrm>
            <a:off x="7328456" y="5309076"/>
            <a:ext cx="342900" cy="273844"/>
          </a:xfrm>
          <a:prstGeom prst="rect">
            <a:avLst/>
          </a:prstGeom>
          <a:noFill/>
          <a:ln w="9525">
            <a:noFill/>
          </a:ln>
        </p:spPr>
        <p:txBody>
          <a:bodyPr lIns="68580" tIns="34290" rIns="68580" bIns="34290" anchor="ctr" anchorCtr="0"/>
          <a:p>
            <a:fld id="{9A0DB2DC-4C9A-4742-B13C-FB6460FD3503}" type="slidenum">
              <a:rPr lang="en-US" altLang="zh-CN" sz="105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sz="105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/>
        </p:nvGraphicFramePr>
        <p:xfrm>
          <a:off x="834787" y="1269286"/>
          <a:ext cx="6436995" cy="3742690"/>
        </p:xfrm>
        <a:graphic>
          <a:graphicData uri="http://schemas.openxmlformats.org/drawingml/2006/table">
            <a:tbl>
              <a:tblPr/>
              <a:tblGrid>
                <a:gridCol w="1062355"/>
                <a:gridCol w="2062480"/>
                <a:gridCol w="1717040"/>
                <a:gridCol w="1595120"/>
              </a:tblGrid>
              <a:tr h="590550"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技术路线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 baseline="0">
                          <a:solidFill>
                            <a:srgbClr val="000000"/>
                          </a:solidFill>
                          <a:latin typeface="华文中宋" charset="-122"/>
                          <a:ea typeface="华文中宋" charset="-122"/>
                        </a:rPr>
                        <a:t>         </a:t>
                      </a: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7220"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试验人群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样本量</a:t>
                      </a:r>
                      <a:r>
                        <a:rPr lang="en-US" altLang="zh-CN" sz="1200" b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(</a:t>
                      </a:r>
                      <a:r>
                        <a:rPr lang="zh-CN" altLang="en-US" sz="1200" b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我院数量、总数</a:t>
                      </a:r>
                      <a:r>
                        <a:rPr lang="en-US" altLang="zh-CN" sz="1200" b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Wingdings" panose="05000000000000000000" charset="0"/>
                        </a:rPr>
                        <a:t>)</a:t>
                      </a:r>
                      <a:r>
                        <a:rPr lang="zh-CN" altLang="en-US" sz="1200" b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     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35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试验分组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是否使用安慰剂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35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2900"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12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</a:rPr>
                        <a:t>是否设盲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是否随机</a:t>
                      </a:r>
                      <a:endParaRPr kumimoji="0" lang="zh-CN" altLang="en-US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3" marB="34293" anchor="ctr" horzOverflow="overflow"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3" marB="34293" anchor="ctr" horzOverflow="overflow">
                    <a:lnL w="12700" cmpd="sng">
                      <a:solidFill>
                        <a:schemeClr val="tx1"/>
                      </a:solidFill>
                      <a:prstDash val="soli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1510">
                <a:tc gridSpan="2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研究周期</a:t>
                      </a: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lang="zh-CN" altLang="en-US" sz="1350" b="1" baseline="0">
                        <a:solidFill>
                          <a:srgbClr val="000000"/>
                        </a:solidFill>
                        <a:latin typeface="华文中宋" charset="-122"/>
                        <a:ea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 marT="45724" marB="45724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7610">
                <a:tc gridSpan="3"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CN" altLang="en-US" sz="1200" b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华文中宋" charset="-122"/>
                          <a:ea typeface="华文中宋" charset="-122"/>
                          <a:cs typeface="华文中宋" charset="-122"/>
                          <a:sym typeface="+mn-ea"/>
                        </a:rPr>
                        <a:t>是否涉及人类遗传资源采集、收集、买卖、出口、出境</a:t>
                      </a:r>
                      <a:endParaRPr kumimoji="0" lang="zh-CN" altLang="en-US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5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1200" b="1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华文中宋" charset="-122"/>
                        <a:ea typeface="华文中宋" charset="-122"/>
                        <a:cs typeface="华文中宋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cPr/>
                </a:tc>
                <a:tc hMerge="1"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35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宋体" panose="02010600030101010101" pitchFamily="2" charset="-122"/>
                        <a:cs typeface="宋体" panose="02010600030101010101" pitchFamily="2" charset="-122"/>
                      </a:endParaRPr>
                    </a:p>
                  </a:txBody>
                  <a:tcPr marL="68580" marR="68580" marT="34293" marB="3429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d0f7d2db-6bab-4f91-90dc-cb4200fe7a7f}"/>
</p:tagLst>
</file>

<file path=ppt/tags/tag2.xml><?xml version="1.0" encoding="utf-8"?>
<p:tagLst xmlns:p="http://schemas.openxmlformats.org/presentationml/2006/main">
  <p:tag name="TABLE_ENDDRAG_ORIGIN_RECT" val="472*242"/>
  <p:tag name="TABLE_ENDDRAG_RECT" val="103*106*472*242"/>
</p:tagLst>
</file>

<file path=ppt/tags/tag3.xml><?xml version="1.0" encoding="utf-8"?>
<p:tagLst xmlns:p="http://schemas.openxmlformats.org/presentationml/2006/main">
  <p:tag name="KSO_WM_UNIT_TABLE_BEAUTIFY" val="smartTable{8913dd4c-4a7a-4d6d-a738-4190cbfc6eec}"/>
</p:tagLst>
</file>

<file path=ppt/tags/tag4.xml><?xml version="1.0" encoding="utf-8"?>
<p:tagLst xmlns:p="http://schemas.openxmlformats.org/presentationml/2006/main">
  <p:tag name="KSO_WM_UNIT_TABLE_BEAUTIFY" val="smartTable{19af7c4c-20ba-404b-aaaf-521480f591f7}"/>
</p:tagLst>
</file>

<file path=ppt/tags/tag5.xml><?xml version="1.0" encoding="utf-8"?>
<p:tagLst xmlns:p="http://schemas.openxmlformats.org/presentationml/2006/main">
  <p:tag name="KSO_WM_UNIT_TABLE_BEAUTIFY" val="smartTable{21b77014-8132-4ef3-8422-a303e098c0ff}"/>
</p:tagLst>
</file>

<file path=ppt/tags/tag6.xml><?xml version="1.0" encoding="utf-8"?>
<p:tagLst xmlns:p="http://schemas.openxmlformats.org/presentationml/2006/main">
  <p:tag name="KSO_WM_UNIT_TABLE_BEAUTIFY" val="smartTable{b1f80054-e6ca-4a56-b13c-b849418841f6}"/>
</p:tagLst>
</file>

<file path=ppt/theme/theme1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2246</Words>
  <Application>WPS 演示</Application>
  <PresentationFormat>全屏显示(16:9)</PresentationFormat>
  <Paragraphs>505</Paragraphs>
  <Slides>22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22</vt:i4>
      </vt:variant>
    </vt:vector>
  </HeadingPairs>
  <TitlesOfParts>
    <vt:vector size="41" baseType="lpstr">
      <vt:lpstr>Arial</vt:lpstr>
      <vt:lpstr>宋体</vt:lpstr>
      <vt:lpstr>Wingdings</vt:lpstr>
      <vt:lpstr>幼圆</vt:lpstr>
      <vt:lpstr>微软雅黑</vt:lpstr>
      <vt:lpstr>Times New Roman</vt:lpstr>
      <vt:lpstr>Calibri</vt:lpstr>
      <vt:lpstr>黑体</vt:lpstr>
      <vt:lpstr>Arial Unicode MS</vt:lpstr>
      <vt:lpstr>仿宋_GB2312</vt:lpstr>
      <vt:lpstr>Calibri</vt:lpstr>
      <vt:lpstr>Calibri Light</vt:lpstr>
      <vt:lpstr>仿宋</vt:lpstr>
      <vt:lpstr>Century Gothic</vt:lpstr>
      <vt:lpstr>华文中宋</vt:lpstr>
      <vt:lpstr>Wingdings 2</vt:lpstr>
      <vt:lpstr>Wingdings</vt:lpstr>
      <vt:lpstr>Wingdings 2</vt:lpstr>
      <vt:lpstr>1_Office 主题</vt:lpstr>
      <vt:lpstr>PowerPoint 演示文稿</vt:lpstr>
      <vt:lpstr>项目名称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Administrator</cp:lastModifiedBy>
  <cp:revision>392</cp:revision>
  <dcterms:created xsi:type="dcterms:W3CDTF">2018-09-13T08:20:00Z</dcterms:created>
  <dcterms:modified xsi:type="dcterms:W3CDTF">2021-12-27T03:09:15Z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2052-11.1.0.11035</vt:lpwstr>
  </property>
  <property fmtid="{D5CDD505-2E9C-101B-9397-08002B2CF9AE}" pid="3" name="ICV">
    <vt:lpwstr>ADC973BF52FE4EA1823CA5372F186EB5</vt:lpwstr>
  </property>
</Properties>
</file>